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2E"/>
    <a:srgbClr val="6A0032"/>
    <a:srgbClr val="AFCDDA"/>
    <a:srgbClr val="EF3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91119-A827-C74E-B2F2-DED6E5E004B5}" v="2" dt="2025-02-18T15:24:56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8"/>
    <p:restoredTop sz="96327"/>
  </p:normalViewPr>
  <p:slideViewPr>
    <p:cSldViewPr snapToGrid="0" showGuides="1">
      <p:cViewPr varScale="1">
        <p:scale>
          <a:sx n="20" d="100"/>
          <a:sy n="20" d="100"/>
        </p:scale>
        <p:origin x="2504" y="32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Marianne" userId="118c8b45-2358-4d5a-85ed-88892d85f728" providerId="ADAL" clId="{09B91119-A827-C74E-B2F2-DED6E5E004B5}"/>
    <pc:docChg chg="modSld">
      <pc:chgData name="Smith, Marianne" userId="118c8b45-2358-4d5a-85ed-88892d85f728" providerId="ADAL" clId="{09B91119-A827-C74E-B2F2-DED6E5E004B5}" dt="2025-02-18T15:25:03.022" v="5" actId="14100"/>
      <pc:docMkLst>
        <pc:docMk/>
      </pc:docMkLst>
      <pc:sldChg chg="addSp delSp modSp mod">
        <pc:chgData name="Smith, Marianne" userId="118c8b45-2358-4d5a-85ed-88892d85f728" providerId="ADAL" clId="{09B91119-A827-C74E-B2F2-DED6E5E004B5}" dt="2025-02-18T15:25:03.022" v="5" actId="14100"/>
        <pc:sldMkLst>
          <pc:docMk/>
          <pc:sldMk cId="1962720569" sldId="256"/>
        </pc:sldMkLst>
        <pc:picChg chg="add mod">
          <ac:chgData name="Smith, Marianne" userId="118c8b45-2358-4d5a-85ed-88892d85f728" providerId="ADAL" clId="{09B91119-A827-C74E-B2F2-DED6E5E004B5}" dt="2025-02-18T15:25:03.022" v="5" actId="14100"/>
          <ac:picMkLst>
            <pc:docMk/>
            <pc:sldMk cId="1962720569" sldId="256"/>
            <ac:picMk id="3" creationId="{C4676F78-2997-F8F7-D4F0-31C1C111CD32}"/>
          </ac:picMkLst>
        </pc:picChg>
        <pc:picChg chg="del">
          <ac:chgData name="Smith, Marianne" userId="118c8b45-2358-4d5a-85ed-88892d85f728" providerId="ADAL" clId="{09B91119-A827-C74E-B2F2-DED6E5E004B5}" dt="2025-02-18T15:24:01.311" v="0" actId="478"/>
          <ac:picMkLst>
            <pc:docMk/>
            <pc:sldMk cId="1962720569" sldId="256"/>
            <ac:picMk id="7" creationId="{C553D4CE-A833-DD1E-CD92-D790E72C9C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3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 userDrawn="1">
          <p15:clr>
            <a:srgbClr val="FBAE40"/>
          </p15:clr>
        </p15:guide>
        <p15:guide id="2" pos="95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5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8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7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2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E4E2-2D6F-0040-9925-6A6E32B160F1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30B1A-58E6-714A-94DE-0902AFE8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4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is@cmich.ed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>
            <a:extLst>
              <a:ext uri="{FF2B5EF4-FFF2-40B4-BE49-F238E27FC236}">
                <a16:creationId xmlns:a16="http://schemas.microsoft.com/office/drawing/2014/main" id="{593CB207-FC8D-8377-E3AE-E2A41B487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700088"/>
            <a:ext cx="353917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34013">
              <a:defRPr sz="10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434013">
              <a:defRPr sz="10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434013">
              <a:defRPr sz="10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434013">
              <a:defRPr sz="10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434013">
              <a:defRPr sz="10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300" dirty="0">
                <a:solidFill>
                  <a:srgbClr val="6A0032"/>
                </a:solidFill>
                <a:latin typeface="Franklin Gothic Demi Cond" panose="020B0603020102020204" pitchFamily="34" charset="0"/>
                <a:ea typeface="Helvetica" pitchFamily="2" charset="0"/>
                <a:cs typeface="Helvetica" pitchFamily="2" charset="0"/>
              </a:rPr>
              <a:t>Title of Poster Here: </a:t>
            </a:r>
            <a:br>
              <a:rPr lang="en-US" altLang="en-US" sz="15300" dirty="0">
                <a:solidFill>
                  <a:srgbClr val="6A0032"/>
                </a:solidFill>
                <a:latin typeface="Franklin Gothic Demi Cond" panose="020B0603020102020204" pitchFamily="34" charset="0"/>
                <a:ea typeface="Helvetica" pitchFamily="2" charset="0"/>
                <a:cs typeface="Helvetica" pitchFamily="2" charset="0"/>
              </a:rPr>
            </a:br>
            <a:r>
              <a:rPr lang="en-US" altLang="en-US" sz="15300" dirty="0">
                <a:solidFill>
                  <a:srgbClr val="6A0032"/>
                </a:solidFill>
                <a:latin typeface="Franklin Gothic Demi Cond" panose="020B0603020102020204" pitchFamily="34" charset="0"/>
                <a:ea typeface="Helvetica" pitchFamily="2" charset="0"/>
                <a:cs typeface="Helvetica" pitchFamily="2" charset="0"/>
              </a:rPr>
              <a:t>Use Franklin Gothic Demi Condensed</a:t>
            </a:r>
          </a:p>
        </p:txBody>
      </p:sp>
      <p:sp>
        <p:nvSpPr>
          <p:cNvPr id="6" name="Rectangle 76">
            <a:extLst>
              <a:ext uri="{FF2B5EF4-FFF2-40B4-BE49-F238E27FC236}">
                <a16:creationId xmlns:a16="http://schemas.microsoft.com/office/drawing/2014/main" id="{A27E0E70-FDD1-A147-B26A-99BE11D0C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6324600"/>
            <a:ext cx="38525450" cy="1981200"/>
          </a:xfrm>
          <a:prstGeom prst="rect">
            <a:avLst/>
          </a:prstGeom>
          <a:solidFill>
            <a:srgbClr val="6A0032"/>
          </a:solidFill>
          <a:ln>
            <a:noFill/>
          </a:ln>
        </p:spPr>
        <p:txBody>
          <a:bodyPr lIns="1543050" anchor="ctr"/>
          <a:lstStyle>
            <a:lvl1pPr defTabSz="5434013">
              <a:defRPr sz="10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434013">
              <a:defRPr sz="10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434013">
              <a:defRPr sz="10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434013">
              <a:defRPr sz="10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434013">
              <a:defRPr sz="10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sz="10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75" dirty="0">
                <a:solidFill>
                  <a:srgbClr val="FFC82E"/>
                </a:solidFill>
                <a:latin typeface="Georgia" panose="02040502050405020303" pitchFamily="18" charset="0"/>
              </a:rPr>
              <a:t>Presenter Names • </a:t>
            </a:r>
            <a:r>
              <a:rPr lang="en-US" altLang="en-US" sz="6075" dirty="0">
                <a:solidFill>
                  <a:srgbClr val="FFC82E"/>
                </a:solidFill>
                <a:latin typeface="Georgia" panose="02040502050405020303" pitchFamily="18" charset="0"/>
                <a:ea typeface="Helvetica" panose="020B0604020202020204" pitchFamily="34" charset="0"/>
                <a:cs typeface="Helvetica" panose="020B0604020202020204" pitchFamily="34" charset="0"/>
              </a:rPr>
              <a:t>Department</a:t>
            </a:r>
            <a:r>
              <a:rPr lang="en-US" altLang="en-US" sz="6075" dirty="0">
                <a:solidFill>
                  <a:srgbClr val="FFC82E"/>
                </a:solidFill>
                <a:latin typeface="Georgia" panose="02040502050405020303" pitchFamily="18" charset="0"/>
              </a:rPr>
              <a:t> • University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150BBD-F1DE-DA48-8CAF-EF1B83C5C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0302" y="28163520"/>
            <a:ext cx="14658148" cy="15142464"/>
          </a:xfrm>
          <a:prstGeom prst="rect">
            <a:avLst/>
          </a:prstGeom>
          <a:solidFill>
            <a:srgbClr val="AFCDDA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defRPr/>
            </a:pPr>
            <a:endParaRPr lang="en-US" altLang="en-US" sz="12038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FA16F-8EAB-5444-7B65-98006E729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397" y="36284802"/>
            <a:ext cx="7167586" cy="51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oup 131">
            <a:extLst>
              <a:ext uri="{FF2B5EF4-FFF2-40B4-BE49-F238E27FC236}">
                <a16:creationId xmlns:a16="http://schemas.microsoft.com/office/drawing/2014/main" id="{3E5553C0-9197-714B-9235-33FFB09D2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91828"/>
              </p:ext>
            </p:extLst>
          </p:nvPr>
        </p:nvGraphicFramePr>
        <p:xfrm>
          <a:off x="730917" y="33316584"/>
          <a:ext cx="13302996" cy="1971675"/>
        </p:xfrm>
        <a:graphic>
          <a:graphicData uri="http://schemas.openxmlformats.org/drawingml/2006/table">
            <a:tbl>
              <a:tblPr/>
              <a:tblGrid>
                <a:gridCol w="1330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1675">
                <a:tc>
                  <a:txBody>
                    <a:bodyPr/>
                    <a:lstStyle>
                      <a:lvl1pPr marL="182563" defTabSz="5434013" eaLnBrk="0" hangingPunct="0">
                        <a:spcBef>
                          <a:spcPct val="20000"/>
                        </a:spcBef>
                        <a:defRPr sz="17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5434013" eaLnBrk="0" hangingPunct="0">
                        <a:spcBef>
                          <a:spcPct val="20000"/>
                        </a:spcBef>
                        <a:defRPr sz="15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5434013" eaLnBrk="0" hangingPunct="0"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82563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Georgia" panose="02040502050405020303" pitchFamily="18" charset="0"/>
                          <a:ea typeface="Helvetica" charset="-52"/>
                          <a:cs typeface="Helvetica" charset="-52"/>
                        </a:rPr>
                        <a:t>Changing the Fonts</a:t>
                      </a:r>
                      <a:endParaRPr kumimoji="0" lang="en-US" altLang="en-US" sz="7900" b="1" i="0" u="none" strike="noStrike" cap="none" normalizeH="0" baseline="0" dirty="0">
                        <a:ln>
                          <a:noFill/>
                        </a:ln>
                        <a:solidFill>
                          <a:srgbClr val="6A0032"/>
                        </a:solidFill>
                        <a:effectLst/>
                        <a:latin typeface="Georgia" panose="02040502050405020303" pitchFamily="18" charset="0"/>
                        <a:ea typeface="Helvetica" charset="-52"/>
                        <a:cs typeface="Helvetica" charset="-52"/>
                      </a:endParaRPr>
                    </a:p>
                  </a:txBody>
                  <a:tcPr marL="88172" marR="88172" marT="51435" marB="514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DD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64">
            <a:extLst>
              <a:ext uri="{FF2B5EF4-FFF2-40B4-BE49-F238E27FC236}">
                <a16:creationId xmlns:a16="http://schemas.microsoft.com/office/drawing/2014/main" id="{21E12266-7BDE-9FFB-298C-388C085B7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75149"/>
              </p:ext>
            </p:extLst>
          </p:nvPr>
        </p:nvGraphicFramePr>
        <p:xfrm>
          <a:off x="17194085" y="28501696"/>
          <a:ext cx="12350211" cy="6786563"/>
        </p:xfrm>
        <a:graphic>
          <a:graphicData uri="http://schemas.openxmlformats.org/drawingml/2006/table">
            <a:tbl>
              <a:tblPr/>
              <a:tblGrid>
                <a:gridCol w="1235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0897">
                <a:tc>
                  <a:txBody>
                    <a:bodyPr/>
                    <a:lstStyle>
                      <a:lvl1pPr marL="182563" defTabSz="5434013" eaLnBrk="0" hangingPunct="0">
                        <a:spcBef>
                          <a:spcPct val="20000"/>
                        </a:spcBef>
                        <a:defRPr sz="17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5434013" eaLnBrk="0" hangingPunct="0">
                        <a:spcBef>
                          <a:spcPct val="20000"/>
                        </a:spcBef>
                        <a:defRPr sz="15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5434013" eaLnBrk="0" hangingPunct="0"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82563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3340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  <a:t>Contact the Author:</a:t>
                      </a:r>
                    </a:p>
                  </a:txBody>
                  <a:tcPr marL="102864" marR="102864" marT="51265" marB="5126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666">
                <a:tc>
                  <a:txBody>
                    <a:bodyPr/>
                    <a:lstStyle>
                      <a:lvl1pPr defTabSz="5434013" eaLnBrk="0" hangingPunct="0">
                        <a:spcBef>
                          <a:spcPct val="20000"/>
                        </a:spcBef>
                        <a:defRPr sz="17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5434013" eaLnBrk="0" hangingPunct="0">
                        <a:spcBef>
                          <a:spcPct val="20000"/>
                        </a:spcBef>
                        <a:defRPr sz="15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5434013" eaLnBrk="0" hangingPunct="0"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5434013" rtl="0" eaLnBrk="1" fontAlgn="base" latinLnBrk="0" hangingPunct="1">
                        <a:lnSpc>
                          <a:spcPts val="48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Please contact AUTHOR NAME, if you have any questions:</a:t>
                      </a:r>
                    </a:p>
                    <a:p>
                      <a:pPr marL="63500" marR="0" lvl="2" indent="0" algn="l" defTabSz="5434013" rtl="0" eaLnBrk="1" fontAlgn="base" latinLnBrk="0" hangingPunct="1">
                        <a:lnSpc>
                          <a:spcPts val="48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Address line 1</a:t>
                      </a:r>
                      <a:b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</a:b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Add Line 2</a:t>
                      </a:r>
                      <a:b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</a:b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City, State, Zip</a:t>
                      </a:r>
                    </a:p>
                    <a:p>
                      <a:pPr marL="63500" marR="0" lvl="2" indent="0" algn="l" defTabSz="5434013" rtl="0" eaLnBrk="1" fontAlgn="base" latinLnBrk="0" hangingPunct="1">
                        <a:lnSpc>
                          <a:spcPts val="48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Phone</a:t>
                      </a:r>
                      <a:b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</a:b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E-mail</a:t>
                      </a:r>
                    </a:p>
                  </a:txBody>
                  <a:tcPr marL="154296" marR="154296" marT="153796" marB="1537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Group 131">
            <a:extLst>
              <a:ext uri="{FF2B5EF4-FFF2-40B4-BE49-F238E27FC236}">
                <a16:creationId xmlns:a16="http://schemas.microsoft.com/office/drawing/2014/main" id="{3CB0F63E-612F-68E5-6C9E-FB57FA363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5302"/>
              </p:ext>
            </p:extLst>
          </p:nvPr>
        </p:nvGraphicFramePr>
        <p:xfrm>
          <a:off x="987806" y="8788527"/>
          <a:ext cx="13229844" cy="1971675"/>
        </p:xfrm>
        <a:graphic>
          <a:graphicData uri="http://schemas.openxmlformats.org/drawingml/2006/table">
            <a:tbl>
              <a:tblPr/>
              <a:tblGrid>
                <a:gridCol w="1322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1675">
                <a:tc>
                  <a:txBody>
                    <a:bodyPr/>
                    <a:lstStyle>
                      <a:lvl1pPr marL="182563" defTabSz="5434013" eaLnBrk="0" hangingPunct="0">
                        <a:spcBef>
                          <a:spcPct val="20000"/>
                        </a:spcBef>
                        <a:defRPr sz="17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5434013" eaLnBrk="0" hangingPunct="0">
                        <a:spcBef>
                          <a:spcPct val="20000"/>
                        </a:spcBef>
                        <a:defRPr sz="15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5434013" eaLnBrk="0" hangingPunct="0"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82563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Georgia" panose="02040502050405020303" pitchFamily="18" charset="0"/>
                          <a:ea typeface="Helvetica" charset="-52"/>
                          <a:cs typeface="Helvetica" charset="-52"/>
                        </a:rPr>
                        <a:t>Use CMU Approved Fonts</a:t>
                      </a:r>
                      <a:endParaRPr kumimoji="0" lang="en-US" altLang="en-US" sz="7900" b="1" i="0" u="none" strike="noStrike" cap="none" normalizeH="0" baseline="0" dirty="0">
                        <a:ln>
                          <a:noFill/>
                        </a:ln>
                        <a:solidFill>
                          <a:srgbClr val="6A0032"/>
                        </a:solidFill>
                        <a:effectLst/>
                        <a:latin typeface="Georgia" panose="02040502050405020303" pitchFamily="18" charset="0"/>
                        <a:ea typeface="Helvetica" charset="-52"/>
                        <a:cs typeface="Helvetica" charset="-52"/>
                      </a:endParaRPr>
                    </a:p>
                  </a:txBody>
                  <a:tcPr marL="88172" marR="88172" marT="51435" marB="514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DD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Group 156">
            <a:extLst>
              <a:ext uri="{FF2B5EF4-FFF2-40B4-BE49-F238E27FC236}">
                <a16:creationId xmlns:a16="http://schemas.microsoft.com/office/drawing/2014/main" id="{88AD2C4D-BF21-4087-F08E-E1C6880FA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93211"/>
              </p:ext>
            </p:extLst>
          </p:nvPr>
        </p:nvGraphicFramePr>
        <p:xfrm>
          <a:off x="730917" y="35488570"/>
          <a:ext cx="13302996" cy="8096254"/>
        </p:xfrm>
        <a:graphic>
          <a:graphicData uri="http://schemas.openxmlformats.org/drawingml/2006/table">
            <a:tbl>
              <a:tblPr/>
              <a:tblGrid>
                <a:gridCol w="1330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25710">
                <a:tc>
                  <a:txBody>
                    <a:bodyPr/>
                    <a:lstStyle>
                      <a:lvl1pPr defTabSz="5434013" eaLnBrk="0" hangingPunct="0">
                        <a:spcBef>
                          <a:spcPct val="20000"/>
                        </a:spcBef>
                        <a:defRPr sz="17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5434013" eaLnBrk="0" hangingPunct="0">
                        <a:spcBef>
                          <a:spcPct val="20000"/>
                        </a:spcBef>
                        <a:defRPr sz="15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5434013" eaLnBrk="0" hangingPunct="0"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5434013" rtl="0" eaLnBrk="1" fontAlgn="base" latinLnBrk="0" hangingPunct="1">
                        <a:lnSpc>
                          <a:spcPts val="48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  <a:t>Subheading 50 </a:t>
                      </a:r>
                      <a:r>
                        <a:rPr kumimoji="0" lang="en-US" altLang="en-US" sz="5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  <a:t>pt</a:t>
                      </a:r>
                      <a:r>
                        <a:rPr kumimoji="0" lang="en-US" altLang="en-US" sz="5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  <a:t> Bold</a:t>
                      </a:r>
                      <a:br>
                        <a:rPr kumimoji="0" lang="en-US" altLang="en-US" sz="5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</a:b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BODY TEXT = Should also be Franklin Gothic Book. Feel free to copy/paste headings and design elements. </a:t>
                      </a: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ts val="48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5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  <a:t>Theme Colors</a:t>
                      </a:r>
                      <a:br>
                        <a:rPr kumimoji="0" lang="en-US" altLang="en-US" sz="5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</a:b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When creating tables, graphics, or SmartArt, use the Theme Colors across the top of of the color menu. Stick to mainly CMU Maroon &amp; Gold (in the theme menu already), but use various teal, light blue, and red accents (also in the theme menu already) sparingly.</a:t>
                      </a: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Helvetica" charset="-52"/>
                        <a:cs typeface="Helvetica" charset="-52"/>
                      </a:endParaRP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Helvetica" charset="-52"/>
                        <a:cs typeface="Helvetica" charset="-52"/>
                      </a:endParaRPr>
                    </a:p>
                  </a:txBody>
                  <a:tcPr marL="154276" marR="154276" marT="154307" marB="1543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roup 156">
            <a:extLst>
              <a:ext uri="{FF2B5EF4-FFF2-40B4-BE49-F238E27FC236}">
                <a16:creationId xmlns:a16="http://schemas.microsoft.com/office/drawing/2014/main" id="{5CB5E127-A157-1B1A-E6A3-BED53EA5A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65976"/>
              </p:ext>
            </p:extLst>
          </p:nvPr>
        </p:nvGraphicFramePr>
        <p:xfrm>
          <a:off x="987806" y="11013854"/>
          <a:ext cx="13229844" cy="10748962"/>
        </p:xfrm>
        <a:graphic>
          <a:graphicData uri="http://schemas.openxmlformats.org/drawingml/2006/table">
            <a:tbl>
              <a:tblPr/>
              <a:tblGrid>
                <a:gridCol w="1322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48962">
                <a:tc>
                  <a:txBody>
                    <a:bodyPr/>
                    <a:lstStyle>
                      <a:lvl1pPr defTabSz="5434013" eaLnBrk="0" hangingPunct="0">
                        <a:spcBef>
                          <a:spcPct val="20000"/>
                        </a:spcBef>
                        <a:defRPr sz="17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5434013" eaLnBrk="0" hangingPunct="0">
                        <a:spcBef>
                          <a:spcPct val="20000"/>
                        </a:spcBef>
                        <a:defRPr sz="15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5434013" eaLnBrk="0" hangingPunct="0"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All poster body text should be set in Franklin Gothic Book if available.</a:t>
                      </a: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The Office of Curriculum &amp; Instructional Support provides a number of ways to help you create professional quality research posters. Our templates on this page provide a good starting point as you begin building your poster. Our posters come in a variety of sizes, and use approved CMU colors and standard system fonts.</a:t>
                      </a: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If this template does not suit your needs, please contact us at </a:t>
                      </a: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  <a:hlinkClick r:id="rId3"/>
                        </a:rPr>
                        <a:t>cis@cmich.edu</a:t>
                      </a: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, or use our </a:t>
                      </a:r>
                      <a:r>
                        <a:rPr kumimoji="0" lang="en-US" altLang="en-US" sz="3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DesignPro</a:t>
                      </a: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 ticketing system. We would be happy to customize a template for your purposes.</a:t>
                      </a:r>
                    </a:p>
                    <a:p>
                      <a:endParaRPr lang="en-US" sz="3800" dirty="0"/>
                    </a:p>
                  </a:txBody>
                  <a:tcPr marL="154276" marR="154276" marT="154307" marB="1543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131">
            <a:extLst>
              <a:ext uri="{FF2B5EF4-FFF2-40B4-BE49-F238E27FC236}">
                <a16:creationId xmlns:a16="http://schemas.microsoft.com/office/drawing/2014/main" id="{17E0011B-9CE2-3196-9168-2ADDB44EC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39467"/>
              </p:ext>
            </p:extLst>
          </p:nvPr>
        </p:nvGraphicFramePr>
        <p:xfrm>
          <a:off x="840645" y="19791141"/>
          <a:ext cx="13377004" cy="1971675"/>
        </p:xfrm>
        <a:graphic>
          <a:graphicData uri="http://schemas.openxmlformats.org/drawingml/2006/table">
            <a:tbl>
              <a:tblPr/>
              <a:tblGrid>
                <a:gridCol w="13377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1675">
                <a:tc>
                  <a:txBody>
                    <a:bodyPr/>
                    <a:lstStyle>
                      <a:lvl1pPr marL="182563" defTabSz="5434013" eaLnBrk="0" hangingPunct="0">
                        <a:spcBef>
                          <a:spcPct val="20000"/>
                        </a:spcBef>
                        <a:defRPr sz="17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5434013" eaLnBrk="0" hangingPunct="0">
                        <a:spcBef>
                          <a:spcPct val="20000"/>
                        </a:spcBef>
                        <a:defRPr sz="15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5434013" eaLnBrk="0" hangingPunct="0"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82563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Georgia" panose="02040502050405020303" pitchFamily="18" charset="0"/>
                          <a:ea typeface="Helvetica" charset="-52"/>
                          <a:cs typeface="Helvetica" charset="-52"/>
                        </a:rPr>
                        <a:t>Use CMU Approved Fonts</a:t>
                      </a:r>
                      <a:endParaRPr kumimoji="0" lang="en-US" altLang="en-US" sz="7900" b="1" i="0" u="none" strike="noStrike" cap="none" normalizeH="0" baseline="0" dirty="0">
                        <a:ln>
                          <a:noFill/>
                        </a:ln>
                        <a:solidFill>
                          <a:srgbClr val="6A0032"/>
                        </a:solidFill>
                        <a:effectLst/>
                        <a:latin typeface="Georgia" panose="02040502050405020303" pitchFamily="18" charset="0"/>
                        <a:ea typeface="Helvetica" charset="-52"/>
                        <a:cs typeface="Helvetica" charset="-52"/>
                      </a:endParaRPr>
                    </a:p>
                  </a:txBody>
                  <a:tcPr marL="88172" marR="88172" marT="51435" marB="514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DD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156">
            <a:extLst>
              <a:ext uri="{FF2B5EF4-FFF2-40B4-BE49-F238E27FC236}">
                <a16:creationId xmlns:a16="http://schemas.microsoft.com/office/drawing/2014/main" id="{0795D601-E833-D3D0-ACFE-6A917F8E4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8913"/>
              </p:ext>
            </p:extLst>
          </p:nvPr>
        </p:nvGraphicFramePr>
        <p:xfrm>
          <a:off x="840645" y="21762816"/>
          <a:ext cx="13229844" cy="4645056"/>
        </p:xfrm>
        <a:graphic>
          <a:graphicData uri="http://schemas.openxmlformats.org/drawingml/2006/table">
            <a:tbl>
              <a:tblPr/>
              <a:tblGrid>
                <a:gridCol w="1322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5056">
                <a:tc>
                  <a:txBody>
                    <a:bodyPr/>
                    <a:lstStyle>
                      <a:lvl1pPr defTabSz="5434013" eaLnBrk="0" hangingPunct="0">
                        <a:spcBef>
                          <a:spcPct val="20000"/>
                        </a:spcBef>
                        <a:defRPr sz="17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5434013" eaLnBrk="0" hangingPunct="0">
                        <a:spcBef>
                          <a:spcPct val="20000"/>
                        </a:spcBef>
                        <a:defRPr sz="15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5434013" eaLnBrk="0" hangingPunct="0"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-52"/>
                          <a:ea typeface="Helvetica" charset="-52"/>
                          <a:cs typeface="Helvetica" charset="-52"/>
                        </a:rPr>
                        <a:t>When using CMU Maroon or Gold, please use the correct mixes:</a:t>
                      </a: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-52"/>
                          <a:ea typeface="Helvetica" charset="-52"/>
                          <a:cs typeface="Helvetica" charset="-52"/>
                        </a:rPr>
                        <a:t>CMU Maroon</a:t>
                      </a:r>
                      <a:b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-52"/>
                          <a:ea typeface="Helvetica" charset="-52"/>
                          <a:cs typeface="Helvetica" charset="-52"/>
                        </a:rPr>
                      </a:b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-52"/>
                          <a:ea typeface="Helvetica" charset="-52"/>
                          <a:cs typeface="Helvetica" charset="-52"/>
                        </a:rPr>
                        <a:t>Hex code: #6a0032</a:t>
                      </a: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-52"/>
                          <a:ea typeface="Helvetica" charset="-52"/>
                          <a:cs typeface="Helvetica" charset="-52"/>
                        </a:rPr>
                        <a:t>CMU Gold</a:t>
                      </a:r>
                      <a:b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-52"/>
                          <a:ea typeface="Helvetica" charset="-52"/>
                          <a:cs typeface="Helvetica" charset="-52"/>
                        </a:rPr>
                      </a:b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-52"/>
                          <a:ea typeface="Helvetica" charset="-52"/>
                          <a:cs typeface="Helvetica" charset="-52"/>
                        </a:rPr>
                        <a:t>Hex code: #ffc82e</a:t>
                      </a:r>
                    </a:p>
                  </a:txBody>
                  <a:tcPr marL="154276" marR="154276" marT="154307" marB="1543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156">
            <a:extLst>
              <a:ext uri="{FF2B5EF4-FFF2-40B4-BE49-F238E27FC236}">
                <a16:creationId xmlns:a16="http://schemas.microsoft.com/office/drawing/2014/main" id="{12834B48-92C6-5DCC-D5A5-18ECBDD67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96473"/>
              </p:ext>
            </p:extLst>
          </p:nvPr>
        </p:nvGraphicFramePr>
        <p:xfrm>
          <a:off x="16120302" y="13880505"/>
          <a:ext cx="6766752" cy="14085554"/>
        </p:xfrm>
        <a:graphic>
          <a:graphicData uri="http://schemas.openxmlformats.org/drawingml/2006/table">
            <a:tbl>
              <a:tblPr/>
              <a:tblGrid>
                <a:gridCol w="676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66687">
                <a:tc>
                  <a:txBody>
                    <a:bodyPr/>
                    <a:lstStyle>
                      <a:lvl1pPr defTabSz="5434013" eaLnBrk="0" hangingPunct="0">
                        <a:spcBef>
                          <a:spcPct val="20000"/>
                        </a:spcBef>
                        <a:defRPr sz="17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5434013" eaLnBrk="0" hangingPunct="0">
                        <a:spcBef>
                          <a:spcPct val="20000"/>
                        </a:spcBef>
                        <a:defRPr sz="15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5434013" eaLnBrk="0" hangingPunct="0"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If this template does not suit your needs, please contact CIS </a:t>
                      </a:r>
                      <a:r>
                        <a:rPr kumimoji="0" lang="en-US" altLang="en-US" sz="3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DesignPro</a:t>
                      </a: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. We would be happy to customize a template for your purposes.</a:t>
                      </a: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ts val="48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  <a:t>Tip for Paragraph Spacing</a:t>
                      </a:r>
                      <a:br>
                        <a:rPr kumimoji="0" lang="en-US" altLang="en-US" sz="5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</a:b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To eliminate the default big space between paragraphs (such as in the case of headline and first paragraph above, use the “shift + return/enter” key command to enter a </a:t>
                      </a:r>
                      <a:r>
                        <a:rPr kumimoji="0" lang="en-US" altLang="en-US" sz="3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line break </a:t>
                      </a: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or </a:t>
                      </a:r>
                      <a:r>
                        <a:rPr kumimoji="0" lang="en-US" altLang="en-US" sz="3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soft return</a:t>
                      </a: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.</a:t>
                      </a: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The Office of Curriculum &amp; Instructional Support provides a number of ways to help you create professional quality research posters. Our templates on this page provide a good starting point as you begin building your poster. </a:t>
                      </a:r>
                    </a:p>
                  </a:txBody>
                  <a:tcPr marL="154320" marR="154320" marT="154297" marB="15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156">
            <a:extLst>
              <a:ext uri="{FF2B5EF4-FFF2-40B4-BE49-F238E27FC236}">
                <a16:creationId xmlns:a16="http://schemas.microsoft.com/office/drawing/2014/main" id="{901DDF1F-282D-88D5-74A4-6E450A74D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38443"/>
              </p:ext>
            </p:extLst>
          </p:nvPr>
        </p:nvGraphicFramePr>
        <p:xfrm>
          <a:off x="23130508" y="14134910"/>
          <a:ext cx="6766752" cy="12272962"/>
        </p:xfrm>
        <a:graphic>
          <a:graphicData uri="http://schemas.openxmlformats.org/drawingml/2006/table">
            <a:tbl>
              <a:tblPr/>
              <a:tblGrid>
                <a:gridCol w="676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72962">
                <a:tc>
                  <a:txBody>
                    <a:bodyPr/>
                    <a:lstStyle>
                      <a:lvl1pPr defTabSz="5434013" eaLnBrk="0" hangingPunct="0">
                        <a:spcBef>
                          <a:spcPct val="20000"/>
                        </a:spcBef>
                        <a:defRPr sz="17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5434013" eaLnBrk="0" hangingPunct="0">
                        <a:spcBef>
                          <a:spcPct val="20000"/>
                        </a:spcBef>
                        <a:defRPr sz="151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5434013" eaLnBrk="0" hangingPunct="0"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5434013" eaLnBrk="0" hangingPunct="0">
                        <a:spcBef>
                          <a:spcPct val="20000"/>
                        </a:spcBef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5434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5434013" rtl="0" eaLnBrk="1" fontAlgn="base" latinLnBrk="0" hangingPunct="1">
                        <a:lnSpc>
                          <a:spcPts val="48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  <a:t>Subheading 50 </a:t>
                      </a:r>
                      <a:r>
                        <a:rPr kumimoji="0" lang="en-US" altLang="en-US" sz="5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  <a:t>pt</a:t>
                      </a:r>
                      <a:r>
                        <a:rPr kumimoji="0" lang="en-US" altLang="en-US" sz="5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A0032"/>
                          </a:solidFill>
                          <a:effectLst/>
                          <a:latin typeface="Franklin Gothic Demi Cond" panose="020B0603020102020204" pitchFamily="34" charset="0"/>
                          <a:ea typeface="Helvetica" charset="-52"/>
                          <a:cs typeface="Helvetica" charset="-52"/>
                        </a:rPr>
                        <a:t> Bold</a:t>
                      </a: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All poster body text should be set in Franklin Gothic Book if available.</a:t>
                      </a:r>
                    </a:p>
                    <a:p>
                      <a:pPr marL="0" marR="0" lvl="0" indent="0" algn="l" defTabSz="54340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Helvetica" charset="-52"/>
                          <a:cs typeface="Helvetica" charset="-52"/>
                        </a:rPr>
                        <a:t>The Office of Curriculum &amp; Instructional Support provides a number of ways to help you create professional quality research posters. Our templates on this page provide a good starting point as you begin building your poster. </a:t>
                      </a:r>
                    </a:p>
                  </a:txBody>
                  <a:tcPr marL="154305" marR="154305" marT="154300" marB="1543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FBB65765-336D-9BBE-CBBE-D036787EB20A}"/>
              </a:ext>
            </a:extLst>
          </p:cNvPr>
          <p:cNvSpPr/>
          <p:nvPr/>
        </p:nvSpPr>
        <p:spPr>
          <a:xfrm>
            <a:off x="16120302" y="8788527"/>
            <a:ext cx="18151410" cy="5091978"/>
          </a:xfrm>
          <a:prstGeom prst="rect">
            <a:avLst/>
          </a:prstGeom>
          <a:solidFill>
            <a:srgbClr val="FFC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82E"/>
              </a:solidFill>
            </a:endParaRPr>
          </a:p>
        </p:txBody>
      </p:sp>
      <p:pic>
        <p:nvPicPr>
          <p:cNvPr id="3" name="Picture 2" descr="A sign on a stone with trees in the background&#10;&#10;AI-generated content may be incorrect.">
            <a:extLst>
              <a:ext uri="{FF2B5EF4-FFF2-40B4-BE49-F238E27FC236}">
                <a16:creationId xmlns:a16="http://schemas.microsoft.com/office/drawing/2014/main" id="{C4676F78-2997-F8F7-D4F0-31C1C111C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9985" y="26608182"/>
            <a:ext cx="14544896" cy="68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2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ea2f50-37a2-4d02-abb0-8f54c96b8003">
      <Terms xmlns="http://schemas.microsoft.com/office/infopath/2007/PartnerControls"/>
    </lcf76f155ced4ddcb4097134ff3c332f>
    <TaxCatchAll xmlns="8802a3f4-79a0-4918-ab37-010902129a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55CA8EFE2B94DBE1DDAB94C9A1F18" ma:contentTypeVersion="18" ma:contentTypeDescription="Create a new document." ma:contentTypeScope="" ma:versionID="6656c909a6b39a82dbd68917a93c78b8">
  <xsd:schema xmlns:xsd="http://www.w3.org/2001/XMLSchema" xmlns:xs="http://www.w3.org/2001/XMLSchema" xmlns:p="http://schemas.microsoft.com/office/2006/metadata/properties" xmlns:ns2="62ea2f50-37a2-4d02-abb0-8f54c96b8003" xmlns:ns3="8802a3f4-79a0-4918-ab37-010902129ad6" targetNamespace="http://schemas.microsoft.com/office/2006/metadata/properties" ma:root="true" ma:fieldsID="94ff21243bd81022108c97470e934152" ns2:_="" ns3:_="">
    <xsd:import namespace="62ea2f50-37a2-4d02-abb0-8f54c96b8003"/>
    <xsd:import namespace="8802a3f4-79a0-4918-ab37-010902129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a2f50-37a2-4d02-abb0-8f54c96b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724139a-a98a-45bc-9227-0bde236d49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2a3f4-79a0-4918-ab37-010902129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7fbd15-e0c8-4573-80d2-6b7dc03b787c}" ma:internalName="TaxCatchAll" ma:showField="CatchAllData" ma:web="8802a3f4-79a0-4918-ab37-010902129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4C48F-F93D-4512-8D9F-751CD99A2C48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62ea2f50-37a2-4d02-abb0-8f54c96b8003"/>
    <ds:schemaRef ds:uri="http://schemas.microsoft.com/office/2006/documentManagement/types"/>
    <ds:schemaRef ds:uri="http://schemas.microsoft.com/office/infopath/2007/PartnerControls"/>
    <ds:schemaRef ds:uri="8802a3f4-79a0-4918-ab37-010902129ad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05A5521-880F-40C9-9A02-38935579B4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77FDC-48A8-44EA-9DD6-D7931C466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ea2f50-37a2-4d02-abb0-8f54c96b8003"/>
    <ds:schemaRef ds:uri="8802a3f4-79a0-4918-ab37-010902129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212</TotalTime>
  <Words>449</Words>
  <Application>Microsoft Macintosh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Franklin Gothic Demi Cond</vt:lpstr>
      <vt:lpstr>Franklin Gothic Medium</vt:lpstr>
      <vt:lpstr>Georgia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Marianne</dc:creator>
  <cp:lastModifiedBy>Smith, Marianne</cp:lastModifiedBy>
  <cp:revision>1</cp:revision>
  <dcterms:created xsi:type="dcterms:W3CDTF">2023-04-11T15:15:42Z</dcterms:created>
  <dcterms:modified xsi:type="dcterms:W3CDTF">2025-02-18T15:25:06Z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0x010100DAF55CA8EFE2B94DBE1DDAB94C9A1F18</vt:lpwstr>
  </property>
  <property fmtid="{D5CDD505-2E9C-101B-9397-08002B2CF9AE}" pid="3" name="MediaServiceImageTags">
    <vt:lpwstr/>
  </property>
</Properties>
</file>